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34"/>
  </p:notesMasterIdLst>
  <p:sldIdLst>
    <p:sldId id="256" r:id="rId2"/>
    <p:sldId id="259" r:id="rId3"/>
    <p:sldId id="258" r:id="rId4"/>
    <p:sldId id="257" r:id="rId5"/>
    <p:sldId id="260" r:id="rId6"/>
    <p:sldId id="262" r:id="rId7"/>
    <p:sldId id="264" r:id="rId8"/>
    <p:sldId id="265" r:id="rId9"/>
    <p:sldId id="266" r:id="rId10"/>
    <p:sldId id="284" r:id="rId11"/>
    <p:sldId id="283" r:id="rId12"/>
    <p:sldId id="268" r:id="rId13"/>
    <p:sldId id="267" r:id="rId14"/>
    <p:sldId id="269" r:id="rId15"/>
    <p:sldId id="270" r:id="rId16"/>
    <p:sldId id="287" r:id="rId17"/>
    <p:sldId id="285" r:id="rId18"/>
    <p:sldId id="271" r:id="rId19"/>
    <p:sldId id="288" r:id="rId20"/>
    <p:sldId id="289" r:id="rId21"/>
    <p:sldId id="272" r:id="rId22"/>
    <p:sldId id="273" r:id="rId23"/>
    <p:sldId id="275" r:id="rId24"/>
    <p:sldId id="278" r:id="rId25"/>
    <p:sldId id="282" r:id="rId26"/>
    <p:sldId id="295" r:id="rId27"/>
    <p:sldId id="280" r:id="rId28"/>
    <p:sldId id="279" r:id="rId29"/>
    <p:sldId id="281" r:id="rId30"/>
    <p:sldId id="290" r:id="rId31"/>
    <p:sldId id="291" r:id="rId32"/>
    <p:sldId id="2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>
        <p:scale>
          <a:sx n="100" d="100"/>
          <a:sy n="100" d="100"/>
        </p:scale>
        <p:origin x="464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75BAE-B44C-1E45-950C-3DC47CF9D546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5E251-05A6-FD4A-BE97-9C1639E73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5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93277-7AF6-C04B-9416-019879F1CF72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16130B0-BCBC-634B-927E-20BCD485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1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897" y="1400175"/>
            <a:ext cx="10062519" cy="2971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Analysis Report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on Bank 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ransactions of Merchants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460500"/>
            <a:ext cx="4673600" cy="3366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1460500"/>
            <a:ext cx="3467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 ‘Lead ID’ 312745 has business with one bank, so linked to one ‘</a:t>
            </a:r>
            <a:r>
              <a:rPr lang="en-US" b="1" i="1" dirty="0" err="1" smtClean="0">
                <a:solidFill>
                  <a:srgbClr val="00B0F0"/>
                </a:solidFill>
              </a:rPr>
              <a:t>bankid</a:t>
            </a:r>
            <a:r>
              <a:rPr lang="en-US" dirty="0" smtClean="0"/>
              <a:t>’.</a:t>
            </a:r>
          </a:p>
          <a:p>
            <a:endParaRPr lang="en-US" dirty="0" smtClean="0"/>
          </a:p>
          <a:p>
            <a:r>
              <a:rPr lang="en-US" dirty="0" smtClean="0"/>
              <a:t>Inside this bank, there are multiple accounts involved. For ‘</a:t>
            </a:r>
            <a:r>
              <a:rPr lang="en-US" b="1" i="1" dirty="0" err="1" smtClean="0">
                <a:solidFill>
                  <a:srgbClr val="00B0F0"/>
                </a:solidFill>
              </a:rPr>
              <a:t>bankid</a:t>
            </a:r>
            <a:r>
              <a:rPr lang="en-US" dirty="0" smtClean="0"/>
              <a:t>’ 8544, it has five ‘</a:t>
            </a:r>
            <a:r>
              <a:rPr lang="en-US" b="1" i="1" dirty="0" err="1" smtClean="0">
                <a:solidFill>
                  <a:srgbClr val="00B0F0"/>
                </a:solidFill>
              </a:rPr>
              <a:t>bank_accounts_id</a:t>
            </a:r>
            <a:r>
              <a:rPr lang="en-US" dirty="0" smtClean="0"/>
              <a:t>’.</a:t>
            </a:r>
          </a:p>
          <a:p>
            <a:endParaRPr lang="en-US" dirty="0"/>
          </a:p>
          <a:p>
            <a:r>
              <a:rPr lang="en-US" dirty="0" smtClean="0"/>
              <a:t>Finally, for each ‘</a:t>
            </a:r>
            <a:r>
              <a:rPr lang="en-US" b="1" i="1" dirty="0" err="1" smtClean="0">
                <a:solidFill>
                  <a:srgbClr val="00B0F0"/>
                </a:solidFill>
              </a:rPr>
              <a:t>bank_account_id</a:t>
            </a:r>
            <a:r>
              <a:rPr lang="en-US" dirty="0" smtClean="0"/>
              <a:t>’, it only have one corresponding ‘</a:t>
            </a:r>
            <a:r>
              <a:rPr lang="en-US" b="1" i="1" dirty="0" err="1" smtClean="0">
                <a:solidFill>
                  <a:srgbClr val="00B0F0"/>
                </a:solidFill>
              </a:rPr>
              <a:t>account_number</a:t>
            </a:r>
            <a:r>
              <a:rPr lang="en-US" dirty="0" smtClean="0"/>
              <a:t>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6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1" y="1689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Appendix for Code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" y="1494480"/>
            <a:ext cx="4927600" cy="2587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02" y="1494480"/>
            <a:ext cx="6741098" cy="391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2100" y="4356100"/>
            <a:ext cx="452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coding is done in Python, and part of data presenting is enhanced using Excel.</a:t>
            </a:r>
          </a:p>
          <a:p>
            <a:r>
              <a:rPr lang="en-US" dirty="0" smtClean="0"/>
              <a:t>Original data has been clean and renamed as </a:t>
            </a:r>
            <a:r>
              <a:rPr lang="en-US" i="1" dirty="0" smtClean="0">
                <a:solidFill>
                  <a:srgbClr val="00B0F0"/>
                </a:solidFill>
              </a:rPr>
              <a:t>‘</a:t>
            </a:r>
            <a:r>
              <a:rPr lang="en-US" i="1" dirty="0" err="1" smtClean="0">
                <a:solidFill>
                  <a:srgbClr val="00B0F0"/>
                </a:solidFill>
              </a:rPr>
              <a:t>new_data</a:t>
            </a:r>
            <a:r>
              <a:rPr lang="en-US" i="1" dirty="0" smtClean="0">
                <a:solidFill>
                  <a:srgbClr val="00B0F0"/>
                </a:solidFill>
              </a:rPr>
              <a:t>’</a:t>
            </a:r>
            <a:r>
              <a:rPr lang="en-US" i="1" dirty="0" smtClean="0"/>
              <a:t>, </a:t>
            </a:r>
            <a:r>
              <a:rPr lang="en-US" dirty="0" smtClean="0"/>
              <a:t>and then used for the entire program.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4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01" y="2424671"/>
            <a:ext cx="10632302" cy="89033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Explore Transactions on Daily Basis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09484" y="1240138"/>
            <a:ext cx="10062519" cy="8903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Part 2&amp;3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55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3316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Time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eries Plot for One Account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4700" y="1101448"/>
            <a:ext cx="2667000" cy="720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Lead ID:318465</a:t>
            </a:r>
          </a:p>
          <a:p>
            <a:r>
              <a:rPr lang="en-US" sz="1800" dirty="0" smtClean="0"/>
              <a:t>Bank_account_id:13419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" t="24175" r="2990" b="12336"/>
          <a:stretch/>
        </p:blipFill>
        <p:spPr>
          <a:xfrm>
            <a:off x="190500" y="1822257"/>
            <a:ext cx="7732585" cy="3330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0" t="87665" r="42055" b="9583"/>
          <a:stretch/>
        </p:blipFill>
        <p:spPr>
          <a:xfrm>
            <a:off x="4712086" y="1437804"/>
            <a:ext cx="3210999" cy="420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66100" y="1647868"/>
            <a:ext cx="3124200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This cash flow time series plot represents a common time series for a continuously operated business. </a:t>
            </a:r>
          </a:p>
          <a:p>
            <a:endParaRPr lang="en-US" dirty="0" smtClean="0"/>
          </a:p>
          <a:p>
            <a:r>
              <a:rPr lang="en-US" dirty="0" smtClean="0"/>
              <a:t>The peaks of credit and </a:t>
            </a:r>
            <a:r>
              <a:rPr lang="en-US" dirty="0"/>
              <a:t>d</a:t>
            </a:r>
            <a:r>
              <a:rPr lang="en-US" dirty="0" smtClean="0"/>
              <a:t>ebit are close to each other, which could indicates the merchant are closing its balance in time.</a:t>
            </a:r>
            <a:endParaRPr lang="en-US" dirty="0"/>
          </a:p>
          <a:p>
            <a:r>
              <a:rPr lang="en-US" dirty="0" smtClean="0"/>
              <a:t>The merchant might have a healthy financial and business condition.</a:t>
            </a:r>
          </a:p>
        </p:txBody>
      </p:sp>
    </p:spTree>
    <p:extLst>
      <p:ext uri="{BB962C8B-B14F-4D97-AF65-F5344CB8AC3E}">
        <p14:creationId xmlns:p14="http://schemas.microsoft.com/office/powerpoint/2010/main" val="65505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444501"/>
            <a:ext cx="345440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Lead ID:316728</a:t>
            </a:r>
          </a:p>
          <a:p>
            <a:r>
              <a:rPr lang="en-US" sz="1800" dirty="0" smtClean="0"/>
              <a:t>Bank_account_id:13232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0" t="87665" r="42055" b="9583"/>
          <a:stretch/>
        </p:blipFill>
        <p:spPr>
          <a:xfrm>
            <a:off x="4536002" y="640836"/>
            <a:ext cx="3210999" cy="420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 t="26143" r="2130" b="11745"/>
          <a:stretch/>
        </p:blipFill>
        <p:spPr>
          <a:xfrm>
            <a:off x="330201" y="1714497"/>
            <a:ext cx="7416800" cy="30437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91500" y="1257301"/>
            <a:ext cx="2921000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Cash flow of this account shows a unstable pattern of the business.</a:t>
            </a:r>
          </a:p>
          <a:p>
            <a:r>
              <a:rPr lang="en-US" dirty="0" smtClean="0"/>
              <a:t>The blue line which represents the deposits occur only in a very short time period.</a:t>
            </a:r>
          </a:p>
          <a:p>
            <a:endParaRPr lang="en-US" dirty="0" smtClean="0"/>
          </a:p>
          <a:p>
            <a:r>
              <a:rPr lang="en-US" dirty="0" smtClean="0"/>
              <a:t>In contrast, the withdrawals are continuously happening and have more dollar amount than deposits. This could possibly indicate a reduced income and a potential default.</a:t>
            </a:r>
          </a:p>
        </p:txBody>
      </p:sp>
    </p:spTree>
    <p:extLst>
      <p:ext uri="{BB962C8B-B14F-4D97-AF65-F5344CB8AC3E}">
        <p14:creationId xmlns:p14="http://schemas.microsoft.com/office/powerpoint/2010/main" val="1700004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43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Time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eries Plot for Different Accounts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4143" y="1438712"/>
            <a:ext cx="3543300" cy="1259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Lead ID:318465</a:t>
            </a:r>
          </a:p>
          <a:p>
            <a:r>
              <a:rPr lang="en-US" sz="2400" dirty="0" smtClean="0"/>
              <a:t>Bank_account_id:13422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0" t="87665" r="42055" b="9583"/>
          <a:stretch/>
        </p:blipFill>
        <p:spPr>
          <a:xfrm>
            <a:off x="6399022" y="1464291"/>
            <a:ext cx="3210999" cy="42012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559913" y="1930700"/>
            <a:ext cx="3434987" cy="535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Bank_account_id:13423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5946" r="27682" b="9583"/>
          <a:stretch/>
        </p:blipFill>
        <p:spPr>
          <a:xfrm>
            <a:off x="475000" y="2422248"/>
            <a:ext cx="5043678" cy="3041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" t="2799" r="884"/>
          <a:stretch/>
        </p:blipFill>
        <p:spPr>
          <a:xfrm>
            <a:off x="5744994" y="2422248"/>
            <a:ext cx="5930924" cy="26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29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59200" y="102830"/>
            <a:ext cx="3053434" cy="456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Lead ID:318465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0" t="87665" r="42055" b="9583"/>
          <a:stretch/>
        </p:blipFill>
        <p:spPr>
          <a:xfrm>
            <a:off x="6207342" y="425512"/>
            <a:ext cx="3210999" cy="42012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07342" y="793707"/>
            <a:ext cx="3738452" cy="535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Bank_account_id:13425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8" y="1329163"/>
            <a:ext cx="5171132" cy="2327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42" y="1308485"/>
            <a:ext cx="4617786" cy="2348193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15844" y="3656678"/>
            <a:ext cx="3738452" cy="535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Bank_account_id:13420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04" y="4237101"/>
            <a:ext cx="4483100" cy="22733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207342" y="3656678"/>
            <a:ext cx="3738452" cy="535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Bank_account_id:13421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42" y="4237101"/>
            <a:ext cx="4330700" cy="23114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76028" y="788132"/>
            <a:ext cx="3738452" cy="535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Bank_account_id:13424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175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167625" y="316725"/>
            <a:ext cx="3117632" cy="5113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Lead ID:316728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0" t="87665" r="42055" b="9583"/>
          <a:stretch/>
        </p:blipFill>
        <p:spPr>
          <a:xfrm>
            <a:off x="4242183" y="5541907"/>
            <a:ext cx="3210999" cy="42012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794576" y="1277229"/>
            <a:ext cx="3738452" cy="535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Bank_account_id:13234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" t="2365" r="3102" b="7752"/>
          <a:stretch/>
        </p:blipFill>
        <p:spPr>
          <a:xfrm>
            <a:off x="497703" y="2199502"/>
            <a:ext cx="4974738" cy="322511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460576" y="1358610"/>
            <a:ext cx="3738452" cy="535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Bank_account_id:13228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" t="6306" r="3023"/>
          <a:stretch/>
        </p:blipFill>
        <p:spPr>
          <a:xfrm>
            <a:off x="5853442" y="2199502"/>
            <a:ext cx="5628360" cy="30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0" t="87665" r="42055" b="9583"/>
          <a:stretch/>
        </p:blipFill>
        <p:spPr>
          <a:xfrm>
            <a:off x="6617083" y="3436745"/>
            <a:ext cx="3210999" cy="42012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77124" y="388729"/>
            <a:ext cx="3738452" cy="535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Bank_account_id:13230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" y="924185"/>
            <a:ext cx="4699000" cy="2397233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989024" y="388729"/>
            <a:ext cx="3738452" cy="535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Bank_account_id:13235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12" y="924185"/>
            <a:ext cx="4355164" cy="2322041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66862" y="3321418"/>
            <a:ext cx="3738452" cy="535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Bank_account_id:13272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" y="3856874"/>
            <a:ext cx="6446012" cy="283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47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00" y="152400"/>
            <a:ext cx="8356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Lead ID 318465</a:t>
            </a:r>
            <a:r>
              <a:rPr lang="en-US" sz="2000" b="1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bank accounts of this merchant are actively managed and there are significantly </a:t>
            </a:r>
            <a:r>
              <a:rPr lang="en-US" dirty="0"/>
              <a:t>dollar value </a:t>
            </a:r>
            <a:r>
              <a:rPr lang="en-US" dirty="0" smtClean="0"/>
              <a:t>and number of transactions within these accounts.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balance of all accounts is fluctuated around the horizon, which means the merchant is repaying its loan on time and in full amount. This indicates a good financial situation and profitability of the business.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Base on the time series plot, the possibility of defaulting inside this year should be considered as low.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500" y="3045500"/>
            <a:ext cx="8356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Lead ID 316728</a:t>
            </a:r>
            <a:r>
              <a:rPr lang="en-US" sz="2000" b="1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nly two bank accounts are actively managed. For accounts like 13230 and 13235, there are many small dollar-value transactions keep happening. This might indicate there are manually deposits and withdrawals which aiming at pretending these accounts are still in business.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balance of all accounts is still near the horizon. The loan are still being paid back and no default detected yet.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Base on the time series plot, the possibility of defaulting inside this year should still be considered as low, but the profitability of business should be monitored.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7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6183" y="2780271"/>
            <a:ext cx="10062519" cy="8903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Data Summary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6183" y="1227438"/>
            <a:ext cx="10062519" cy="8903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1" y="1689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Appendix for 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35779" y="3159940"/>
            <a:ext cx="4521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steps of data cleaning of Exercise 2 is shown here. After cleaning data, they are exported to Excel for better graphic presenting. A Python plotting solution is also provided in the code.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/>
              <a:t>For Exercise 3, the data cleaning and plotting process are packaged in functions. By calling the function, it can automatically process the data as required.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827526"/>
            <a:ext cx="4914900" cy="30710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529910"/>
            <a:ext cx="6210300" cy="1246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/>
          <a:stretch/>
        </p:blipFill>
        <p:spPr>
          <a:xfrm>
            <a:off x="804979" y="4069239"/>
            <a:ext cx="34290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6183" y="2780271"/>
            <a:ext cx="10062519" cy="8903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Explore Cash Flow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6183" y="1227438"/>
            <a:ext cx="10062519" cy="8903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Part </a:t>
            </a:r>
            <a:r>
              <a:rPr lang="en-US" b="1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30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81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Top 5 Deposits/Total Deposits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25" y="1507180"/>
            <a:ext cx="4785703" cy="33188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8600" y="1507180"/>
            <a:ext cx="2946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average, the top 5 largest deposits occupy </a:t>
            </a:r>
            <a:r>
              <a:rPr lang="en-US" dirty="0" smtClean="0">
                <a:solidFill>
                  <a:srgbClr val="FF0000"/>
                </a:solidFill>
              </a:rPr>
              <a:t>25%</a:t>
            </a:r>
            <a:r>
              <a:rPr lang="en-US" dirty="0" smtClean="0"/>
              <a:t> of the total deposits.</a:t>
            </a:r>
          </a:p>
          <a:p>
            <a:endParaRPr lang="en-US" dirty="0"/>
          </a:p>
          <a:p>
            <a:r>
              <a:rPr lang="en-US" dirty="0" smtClean="0"/>
              <a:t>For merchants with high percentage, they usually have limited number of transactions, which causes the deposits are not spread over the whole time periods.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67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422917"/>
            <a:ext cx="110744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Average Number of Days </a:t>
            </a:r>
            <a:r>
              <a:rPr lang="en-US" sz="4000" dirty="0">
                <a:solidFill>
                  <a:schemeClr val="tx1"/>
                </a:solidFill>
              </a:rPr>
              <a:t>B</a:t>
            </a:r>
            <a:r>
              <a:rPr lang="en-US" sz="4000" dirty="0" smtClean="0">
                <a:solidFill>
                  <a:schemeClr val="tx1"/>
                </a:solidFill>
              </a:rPr>
              <a:t>etween Withdrawals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00" y="1748480"/>
            <a:ext cx="5270800" cy="25568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40500" y="1748480"/>
            <a:ext cx="2908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grand average of days between withdrawals is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 day for all merchants.</a:t>
            </a:r>
          </a:p>
          <a:p>
            <a:endParaRPr lang="en-US" dirty="0"/>
          </a:p>
          <a:p>
            <a:r>
              <a:rPr lang="en-US" dirty="0" smtClean="0"/>
              <a:t>For most merchants, they need to get funded for every business day. </a:t>
            </a:r>
            <a:r>
              <a:rPr lang="en-US" dirty="0"/>
              <a:t>M</a:t>
            </a:r>
            <a:r>
              <a:rPr lang="en-US" dirty="0" smtClean="0"/>
              <a:t>erchants with higher number of days usually have a more discrete distribution of deposits and withdrawals (higher one-time cash payment or requirement).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2536" b="91395"/>
          <a:stretch/>
        </p:blipFill>
        <p:spPr>
          <a:xfrm>
            <a:off x="2838600" y="1748480"/>
            <a:ext cx="393400" cy="2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1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86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Coefficient of Variance of Daily Balance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44" y="1694246"/>
            <a:ext cx="5024956" cy="2851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40500" y="1562100"/>
            <a:ext cx="322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CV of daily balance is computed by using the mean divided by standard </a:t>
            </a:r>
            <a:r>
              <a:rPr lang="en-US" dirty="0"/>
              <a:t>deviation. The higher the </a:t>
            </a:r>
            <a:r>
              <a:rPr lang="en-US" dirty="0" smtClean="0"/>
              <a:t>CV, </a:t>
            </a:r>
            <a:r>
              <a:rPr lang="en-US" dirty="0"/>
              <a:t>the greater the level of dispersion around the mean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In a simple way, the higher the CV, the </a:t>
            </a:r>
            <a:r>
              <a:rPr lang="en-US" dirty="0"/>
              <a:t>more extremely daily </a:t>
            </a:r>
            <a:r>
              <a:rPr lang="en-US" dirty="0" smtClean="0"/>
              <a:t>balance fluctuates, which indicates a higher requirement of available cash flows.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77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190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Other potential dimensions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1152853"/>
            <a:ext cx="34417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1. Average days between deposits</a:t>
            </a:r>
          </a:p>
          <a:p>
            <a:r>
              <a:rPr lang="en-US" dirty="0" smtClean="0"/>
              <a:t>	</a:t>
            </a:r>
            <a:r>
              <a:rPr lang="en-US" sz="1600" dirty="0" smtClean="0"/>
              <a:t>Similar to withdrawals, the gap between deposits reflect how often the merchant repay the loan.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1152853"/>
            <a:ext cx="2863850" cy="2490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100" y="3838372"/>
            <a:ext cx="34417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2. Active accounts</a:t>
            </a:r>
          </a:p>
          <a:p>
            <a:r>
              <a:rPr lang="en-US" dirty="0" smtClean="0"/>
              <a:t>	</a:t>
            </a:r>
            <a:r>
              <a:rPr lang="en-US" sz="1600" dirty="0" smtClean="0"/>
              <a:t>For merchants with many different bank accounts, it is necessary to see how active these accounts are. This might tell which account should be closely monitored.</a:t>
            </a:r>
          </a:p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556500" y="1152853"/>
            <a:ext cx="31115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mean of average days between deposits is </a:t>
            </a:r>
            <a:r>
              <a:rPr lang="en-US" sz="1600" dirty="0" smtClean="0">
                <a:solidFill>
                  <a:srgbClr val="FF0000"/>
                </a:solidFill>
              </a:rPr>
              <a:t>2.5</a:t>
            </a:r>
            <a:r>
              <a:rPr lang="en-US" sz="1600" dirty="0" smtClean="0"/>
              <a:t> days, much longer than the time between withdrawals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3838372"/>
            <a:ext cx="3105004" cy="26767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97654" y="3838372"/>
            <a:ext cx="287034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merchants with multiple accounts, the transaction frequencies are significantly different from each other.</a:t>
            </a:r>
          </a:p>
          <a:p>
            <a:endParaRPr lang="en-US" sz="1600" dirty="0"/>
          </a:p>
          <a:p>
            <a:r>
              <a:rPr lang="en-US" sz="1600" dirty="0" smtClean="0"/>
              <a:t>Usually, majority of all transactions happened in one account.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034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0100" y="581353"/>
            <a:ext cx="3441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3. Major time period for deposit/withdrawals</a:t>
            </a:r>
          </a:p>
          <a:p>
            <a:r>
              <a:rPr lang="en-US" sz="1600" dirty="0"/>
              <a:t>	Based on the frequency </a:t>
            </a:r>
            <a:r>
              <a:rPr lang="en-US" sz="1600" dirty="0" smtClean="0"/>
              <a:t>and </a:t>
            </a:r>
            <a:r>
              <a:rPr lang="en-US" sz="1600" dirty="0"/>
              <a:t>dollar value of </a:t>
            </a:r>
            <a:r>
              <a:rPr lang="en-US" sz="1600" dirty="0" smtClean="0"/>
              <a:t>transactions, </a:t>
            </a:r>
            <a:r>
              <a:rPr lang="en-US" sz="1600" dirty="0"/>
              <a:t>a certain time period could be </a:t>
            </a:r>
            <a:r>
              <a:rPr lang="en-US" sz="1600" dirty="0" smtClean="0"/>
              <a:t>defined </a:t>
            </a:r>
            <a:r>
              <a:rPr lang="en-US" sz="1600" dirty="0"/>
              <a:t>that most of business activities happened in this time period. By exploring cash flow in </a:t>
            </a:r>
            <a:r>
              <a:rPr lang="en-US" sz="1600" dirty="0" smtClean="0"/>
              <a:t>the time </a:t>
            </a:r>
            <a:r>
              <a:rPr lang="en-US" sz="1600" dirty="0"/>
              <a:t>period, it could inform the health of the business.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458" y="3323729"/>
            <a:ext cx="402511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4. Duration for collecting all the loan</a:t>
            </a:r>
          </a:p>
          <a:p>
            <a:r>
              <a:rPr lang="en-US" sz="1600" dirty="0"/>
              <a:t>	Assuming the current pace and dollar amount of repayment will remain same in future, the time merchants need to pay their loan could be computed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	For this account, by using regression, it predicts that the remaining running balance could be recovered in about one month.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581353"/>
            <a:ext cx="3990975" cy="2101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83625" y="581353"/>
            <a:ext cx="235267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merchant 318465 and its account 13419, majority for cash transactions happened in November.</a:t>
            </a:r>
          </a:p>
          <a:p>
            <a:endParaRPr lang="en-US" sz="1600" dirty="0" smtClean="0"/>
          </a:p>
          <a:p>
            <a:r>
              <a:rPr lang="en-US" sz="1600" dirty="0" smtClean="0"/>
              <a:t>In general, its business happened mainly in the third and forth quarter.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215" y="3323729"/>
            <a:ext cx="3274994" cy="24314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3323729"/>
            <a:ext cx="335280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77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6183" y="2780271"/>
            <a:ext cx="10062519" cy="8903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Transaction Clusters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6183" y="1227438"/>
            <a:ext cx="10062519" cy="8903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Part </a:t>
            </a:r>
            <a:r>
              <a:rPr lang="en-US" b="1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14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2368" y="165139"/>
            <a:ext cx="9825681" cy="1296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Cluster based on </a:t>
            </a:r>
            <a:r>
              <a:rPr lang="en-US" sz="3600" dirty="0"/>
              <a:t>S</a:t>
            </a:r>
            <a:r>
              <a:rPr lang="en-US" sz="3600" dirty="0" smtClean="0"/>
              <a:t>imilarity of Transactions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476" y="1461873"/>
            <a:ext cx="31568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Data from </a:t>
            </a:r>
            <a:r>
              <a:rPr lang="en-US" dirty="0">
                <a:latin typeface="+mj-lt"/>
              </a:rPr>
              <a:t>Lead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ID:318465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Totally </a:t>
            </a:r>
            <a:r>
              <a:rPr lang="en-US" b="1" dirty="0" smtClean="0">
                <a:latin typeface="+mj-lt"/>
              </a:rPr>
              <a:t>2063</a:t>
            </a:r>
            <a:r>
              <a:rPr lang="en-US" dirty="0" smtClean="0">
                <a:latin typeface="+mj-lt"/>
              </a:rPr>
              <a:t> transactions. </a:t>
            </a:r>
          </a:p>
          <a:p>
            <a:endParaRPr lang="en-US" dirty="0" smtClean="0">
              <a:latin typeface="+mj-lt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+mj-lt"/>
              </a:rPr>
              <a:t>“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post_date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”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+mj-lt"/>
              </a:rPr>
              <a:t>“description”, 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+mj-lt"/>
              </a:rPr>
              <a:t>“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transaction_type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”, 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+mj-lt"/>
              </a:rPr>
              <a:t>“amount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”, </a:t>
            </a:r>
          </a:p>
          <a:p>
            <a:r>
              <a:rPr lang="en-US" dirty="0" smtClean="0">
                <a:latin typeface="+mj-lt"/>
              </a:rPr>
              <a:t>as major elements to measure the similarity between transactions.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Assumed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30</a:t>
            </a:r>
            <a:r>
              <a:rPr lang="en-US" dirty="0" smtClean="0">
                <a:latin typeface="+mj-lt"/>
              </a:rPr>
              <a:t> clusters.</a:t>
            </a:r>
            <a:endParaRPr lang="en-US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6"/>
          <a:stretch/>
        </p:blipFill>
        <p:spPr>
          <a:xfrm>
            <a:off x="4039285" y="1461873"/>
            <a:ext cx="6408764" cy="32017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73499" y="4851400"/>
            <a:ext cx="6574549" cy="1508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Purpose:</a:t>
            </a:r>
          </a:p>
          <a:p>
            <a:r>
              <a:rPr lang="en-US" dirty="0" smtClean="0"/>
              <a:t>We want to group together all transactions with similar ‘description’ and ‘</a:t>
            </a:r>
            <a:r>
              <a:rPr lang="en-US" dirty="0" err="1" smtClean="0"/>
              <a:t>transaction_type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Also, their ‘</a:t>
            </a:r>
            <a:r>
              <a:rPr lang="en-US" dirty="0" err="1" smtClean="0"/>
              <a:t>post_date</a:t>
            </a:r>
            <a:r>
              <a:rPr lang="en-US" dirty="0" smtClean="0"/>
              <a:t>’ </a:t>
            </a:r>
            <a:r>
              <a:rPr lang="en-US" dirty="0"/>
              <a:t>and </a:t>
            </a:r>
            <a:r>
              <a:rPr lang="en-US" dirty="0" smtClean="0"/>
              <a:t>‘amount’ should be similar.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1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90909" y="50231"/>
            <a:ext cx="9825681" cy="1296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Cluster Result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r="1031" b="46629"/>
          <a:stretch/>
        </p:blipFill>
        <p:spPr>
          <a:xfrm>
            <a:off x="1591161" y="1000836"/>
            <a:ext cx="7857639" cy="2032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1161" y="3159907"/>
            <a:ext cx="8213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After the cluster, all data are grouped into </a:t>
            </a:r>
            <a:r>
              <a:rPr lang="en-US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 different clusters.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All four elements together</a:t>
            </a:r>
            <a:r>
              <a:rPr lang="en-US" dirty="0" smtClean="0"/>
              <a:t> decide which cluster each row should belong to.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Labels stand for which cluster group it belongs to.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1161" y="4635837"/>
            <a:ext cx="82375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While clustering</a:t>
            </a:r>
            <a:r>
              <a:rPr lang="en-US" dirty="0" smtClean="0"/>
              <a:t>, 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err="1" smtClean="0">
                <a:solidFill>
                  <a:srgbClr val="00B0F0"/>
                </a:solidFill>
              </a:rPr>
              <a:t>post_date</a:t>
            </a:r>
            <a:r>
              <a:rPr lang="en-US" dirty="0" smtClean="0"/>
              <a:t> is standardized as </a:t>
            </a:r>
            <a:r>
              <a:rPr lang="en-US" dirty="0" smtClean="0">
                <a:solidFill>
                  <a:srgbClr val="FF0000"/>
                </a:solidFill>
              </a:rPr>
              <a:t>percentage of the newest date</a:t>
            </a:r>
            <a:r>
              <a:rPr lang="en-US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smtClean="0">
                <a:solidFill>
                  <a:srgbClr val="00B0F0"/>
                </a:solidFill>
              </a:rPr>
              <a:t>Amount</a:t>
            </a:r>
            <a:r>
              <a:rPr lang="en-US" dirty="0" smtClean="0"/>
              <a:t> is </a:t>
            </a:r>
            <a:r>
              <a:rPr lang="en-US" dirty="0"/>
              <a:t>standardized as </a:t>
            </a:r>
            <a:r>
              <a:rPr lang="en-US" dirty="0">
                <a:solidFill>
                  <a:srgbClr val="FF0000"/>
                </a:solidFill>
              </a:rPr>
              <a:t>percentage of the </a:t>
            </a:r>
            <a:r>
              <a:rPr lang="en-US" dirty="0" smtClean="0">
                <a:solidFill>
                  <a:srgbClr val="FF0000"/>
                </a:solidFill>
              </a:rPr>
              <a:t>maximum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err="1" smtClean="0">
                <a:solidFill>
                  <a:srgbClr val="00B0F0"/>
                </a:solidFill>
              </a:rPr>
              <a:t>Transacition_type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transferred to </a:t>
            </a:r>
            <a:r>
              <a:rPr lang="en-US" dirty="0" smtClean="0">
                <a:solidFill>
                  <a:srgbClr val="FF0000"/>
                </a:solidFill>
              </a:rPr>
              <a:t>1 as credit and 0 as debit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i="1" dirty="0" smtClean="0">
                <a:solidFill>
                  <a:srgbClr val="00B0F0"/>
                </a:solidFill>
              </a:rPr>
              <a:t>Description</a:t>
            </a:r>
            <a:r>
              <a:rPr lang="en-US" dirty="0" smtClean="0"/>
              <a:t> has special pattern for different kinds of transactions, so it was transferred as the </a:t>
            </a:r>
            <a:r>
              <a:rPr lang="en-US" dirty="0" smtClean="0">
                <a:solidFill>
                  <a:srgbClr val="FF0000"/>
                </a:solidFill>
              </a:rPr>
              <a:t>length of all characters</a:t>
            </a:r>
            <a:r>
              <a:rPr lang="en-US" dirty="0" smtClean="0"/>
              <a:t>, and standardized as </a:t>
            </a:r>
            <a:r>
              <a:rPr lang="en-US" dirty="0" smtClean="0">
                <a:solidFill>
                  <a:srgbClr val="FF0000"/>
                </a:solidFill>
              </a:rPr>
              <a:t>percentage of maximum length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1. Number of Bank Accounts for Each Merchant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11" y="1930400"/>
            <a:ext cx="3971015" cy="3038126"/>
          </a:xfrm>
        </p:spPr>
      </p:pic>
      <p:sp>
        <p:nvSpPr>
          <p:cNvPr id="10" name="TextBox 9"/>
          <p:cNvSpPr txBox="1"/>
          <p:nvPr/>
        </p:nvSpPr>
        <p:spPr>
          <a:xfrm>
            <a:off x="5726303" y="1972135"/>
            <a:ext cx="379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 of </a:t>
            </a:r>
            <a:r>
              <a:rPr lang="en-US" dirty="0" smtClean="0">
                <a:solidFill>
                  <a:srgbClr val="FF0000"/>
                </a:solidFill>
              </a:rPr>
              <a:t>21</a:t>
            </a:r>
            <a:r>
              <a:rPr lang="en-US" dirty="0" smtClean="0"/>
              <a:t> merchants,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merchants have only one bank account. In other words, </a:t>
            </a:r>
            <a:r>
              <a:rPr lang="en-US" dirty="0" smtClean="0">
                <a:solidFill>
                  <a:srgbClr val="FF0000"/>
                </a:solidFill>
              </a:rPr>
              <a:t>52% </a:t>
            </a:r>
            <a:r>
              <a:rPr lang="en-US" dirty="0" smtClean="0"/>
              <a:t>of merchants have business with a certain number of partners.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31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r="1031" b="46629"/>
          <a:stretch/>
        </p:blipFill>
        <p:spPr>
          <a:xfrm>
            <a:off x="190500" y="812800"/>
            <a:ext cx="6090045" cy="1574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31737" y="2728365"/>
            <a:ext cx="134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Group 14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0" y="3530600"/>
            <a:ext cx="5713250" cy="19794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0" y="1079500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first row belongs to </a:t>
            </a:r>
            <a:r>
              <a:rPr lang="en-US" dirty="0" smtClean="0">
                <a:solidFill>
                  <a:srgbClr val="FF0000"/>
                </a:solidFill>
              </a:rPr>
              <a:t>Group 14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Let’s explore what’s inside Group 14.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05600" y="3073400"/>
            <a:ext cx="3581400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Shown is the first 5 rows of </a:t>
            </a:r>
            <a:r>
              <a:rPr lang="en-US" dirty="0" smtClean="0">
                <a:solidFill>
                  <a:srgbClr val="FF0000"/>
                </a:solidFill>
              </a:rPr>
              <a:t>Group 14</a:t>
            </a:r>
            <a:r>
              <a:rPr lang="en-US" dirty="0" smtClean="0"/>
              <a:t>. All these transactions have </a:t>
            </a:r>
            <a:r>
              <a:rPr lang="en-US" i="1" dirty="0" smtClean="0"/>
              <a:t>description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00B0F0"/>
                </a:solidFill>
              </a:rPr>
              <a:t>Deposit - Mobile Banking</a:t>
            </a:r>
            <a:r>
              <a:rPr lang="en-US" dirty="0" smtClean="0"/>
              <a:t>”, and </a:t>
            </a:r>
            <a:r>
              <a:rPr lang="en-US" i="1" dirty="0" err="1" smtClean="0"/>
              <a:t>transaction_type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00B0F0"/>
                </a:solidFill>
              </a:rPr>
              <a:t>credit</a:t>
            </a:r>
            <a:r>
              <a:rPr lang="en-US" dirty="0" smtClean="0"/>
              <a:t>”.</a:t>
            </a:r>
          </a:p>
          <a:p>
            <a:endParaRPr lang="en-US" dirty="0" smtClean="0"/>
          </a:p>
          <a:p>
            <a:r>
              <a:rPr lang="en-US" dirty="0" smtClean="0"/>
              <a:t>For first two transactions, they are on the exact same day. For following transactions, they have similar amount and close dates.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>
          <a:xfrm>
            <a:off x="190500" y="990601"/>
            <a:ext cx="6090045" cy="2794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2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r="1031" b="46629"/>
          <a:stretch/>
        </p:blipFill>
        <p:spPr>
          <a:xfrm>
            <a:off x="981561" y="412458"/>
            <a:ext cx="6090045" cy="1574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561" y="2527126"/>
            <a:ext cx="119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Group 3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61" y="3528464"/>
            <a:ext cx="6257010" cy="19452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59048" y="1188297"/>
            <a:ext cx="3708829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Also, inside </a:t>
            </a:r>
            <a:r>
              <a:rPr lang="en-US" dirty="0" smtClean="0">
                <a:solidFill>
                  <a:srgbClr val="FF0000"/>
                </a:solidFill>
              </a:rPr>
              <a:t>Group 3</a:t>
            </a:r>
            <a:r>
              <a:rPr lang="en-US" dirty="0" smtClean="0"/>
              <a:t>, </a:t>
            </a:r>
          </a:p>
          <a:p>
            <a:endParaRPr lang="en-US" dirty="0" smtClean="0"/>
          </a:p>
          <a:p>
            <a:r>
              <a:rPr lang="en-US" dirty="0" smtClean="0"/>
              <a:t>Most Transactions have similar </a:t>
            </a:r>
            <a:r>
              <a:rPr lang="en-US" i="1" dirty="0" smtClean="0"/>
              <a:t>description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00B0F0"/>
                </a:solidFill>
              </a:rPr>
              <a:t>Deposit - Online Banking Transfer from XX</a:t>
            </a:r>
            <a:r>
              <a:rPr lang="mr-IN" dirty="0" smtClean="0">
                <a:solidFill>
                  <a:srgbClr val="00B0F0"/>
                </a:solidFill>
              </a:rPr>
              <a:t>…</a:t>
            </a:r>
            <a:r>
              <a:rPr lang="en-US" dirty="0" smtClean="0"/>
              <a:t>”, and </a:t>
            </a:r>
            <a:r>
              <a:rPr lang="en-US" i="1" dirty="0" err="1" smtClean="0"/>
              <a:t>transaction_type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00B0F0"/>
                </a:solidFill>
              </a:rPr>
              <a:t>credit</a:t>
            </a:r>
            <a:r>
              <a:rPr lang="en-US" dirty="0" smtClean="0"/>
              <a:t>”.</a:t>
            </a:r>
          </a:p>
          <a:p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hey also have similarity in amount and close dates.</a:t>
            </a:r>
          </a:p>
          <a:p>
            <a:endParaRPr lang="en-US" dirty="0"/>
          </a:p>
          <a:p>
            <a:r>
              <a:rPr lang="en-US" dirty="0" smtClean="0"/>
              <a:t>In this way, we can cluster similar business record together, filtering out transactions unrelated to their repayment ability, in short, detecting their default possibility.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>
          <a:xfrm>
            <a:off x="981561" y="1188297"/>
            <a:ext cx="6090045" cy="234103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84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121" y="-649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Appendix for Code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3" y="637077"/>
            <a:ext cx="8753967" cy="1300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3" y="1849170"/>
            <a:ext cx="5506432" cy="4230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68" y="1849170"/>
            <a:ext cx="4720735" cy="1778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63" y="3627784"/>
            <a:ext cx="4626640" cy="312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6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4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. Number of Months In Business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41406" y="1069010"/>
            <a:ext cx="7203989" cy="990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788971"/>
            <a:ext cx="3937000" cy="3315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5200" y="2059481"/>
            <a:ext cx="3390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average, merchants have transactions over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months among the whole year. </a:t>
            </a:r>
          </a:p>
          <a:p>
            <a:endParaRPr lang="en-US" dirty="0" smtClean="0"/>
          </a:p>
          <a:p>
            <a:r>
              <a:rPr lang="en-US" dirty="0" smtClean="0"/>
              <a:t>For merchants with only 8 months, this might indicates they are out of business for around 4 months in a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568" y="100441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 Total and Average Number of Transactions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26893" r="31736" b="15266"/>
          <a:stretch/>
        </p:blipFill>
        <p:spPr>
          <a:xfrm>
            <a:off x="347134" y="1421241"/>
            <a:ext cx="6377135" cy="41794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200" y="2218308"/>
            <a:ext cx="285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can be observed that not all bank accounts are equally used for each merchant. Some accounts have significantly more transactions per month.</a:t>
            </a:r>
          </a:p>
          <a:p>
            <a:endParaRPr lang="en-US" dirty="0"/>
          </a:p>
          <a:p>
            <a:r>
              <a:rPr lang="en-US" dirty="0" smtClean="0"/>
              <a:t>The frequency of deposits (credit) per month is lower than withdrawals.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9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56217"/>
            <a:ext cx="10896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  <a:r>
              <a:rPr lang="en-US" sz="4000" dirty="0" smtClean="0">
                <a:solidFill>
                  <a:schemeClr val="tx1"/>
                </a:solidFill>
              </a:rPr>
              <a:t>. Total and Average Dollar Amount of Transactions 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28698" r="46847" b="14693"/>
          <a:stretch/>
        </p:blipFill>
        <p:spPr>
          <a:xfrm>
            <a:off x="663230" y="1481780"/>
            <a:ext cx="4975570" cy="44364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1530" y="1835828"/>
            <a:ext cx="3492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Comparing to previous slide, the bank accounts with more transactions per month also shows more dollar amount on these transactions.</a:t>
            </a:r>
          </a:p>
          <a:p>
            <a:endParaRPr lang="en-US" dirty="0"/>
          </a:p>
          <a:p>
            <a:r>
              <a:rPr lang="en-US" dirty="0" smtClean="0"/>
              <a:t>Further, the monthly dollar value of deposits and withdrawals for these bank accounts are balanced.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8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899" y="1943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5. Transaction Details on Industry &amp; Bank Level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29484" r="23260" b="6830"/>
          <a:stretch/>
        </p:blipFill>
        <p:spPr>
          <a:xfrm>
            <a:off x="532398" y="2218380"/>
            <a:ext cx="6466303" cy="4068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98701" y="2265060"/>
            <a:ext cx="2552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merchants have business only in </a:t>
            </a:r>
            <a:r>
              <a:rPr lang="en-US" dirty="0" smtClean="0">
                <a:solidFill>
                  <a:srgbClr val="FF0000"/>
                </a:solidFill>
              </a:rPr>
              <a:t>one</a:t>
            </a:r>
            <a:r>
              <a:rPr lang="en-US" dirty="0" smtClean="0"/>
              <a:t> industry. Most of them have transactions with only </a:t>
            </a:r>
            <a:r>
              <a:rPr lang="en-US" dirty="0" smtClean="0">
                <a:solidFill>
                  <a:srgbClr val="FF0000"/>
                </a:solidFill>
              </a:rPr>
              <a:t>one</a:t>
            </a:r>
            <a:r>
              <a:rPr lang="en-US" dirty="0" smtClean="0"/>
              <a:t> bank.</a:t>
            </a:r>
          </a:p>
          <a:p>
            <a:endParaRPr lang="en-US" dirty="0" smtClean="0"/>
          </a:p>
          <a:p>
            <a:r>
              <a:rPr lang="en-US" dirty="0" smtClean="0"/>
              <a:t>For merchants 316728 and 321380, only they have business with 2 banks.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020" y="1684464"/>
            <a:ext cx="4478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and Average N</a:t>
            </a:r>
            <a:r>
              <a:rPr lang="en-US" dirty="0" smtClean="0"/>
              <a:t>umber of </a:t>
            </a:r>
            <a:r>
              <a:rPr lang="en-US" dirty="0"/>
              <a:t>T</a:t>
            </a:r>
            <a:r>
              <a:rPr lang="en-US" dirty="0" smtClean="0"/>
              <a:t>ransactions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272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28698" r="20680" b="1327"/>
          <a:stretch/>
        </p:blipFill>
        <p:spPr>
          <a:xfrm>
            <a:off x="393499" y="929158"/>
            <a:ext cx="6957071" cy="46207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93000" y="1630568"/>
            <a:ext cx="1943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Among different industries, </a:t>
            </a:r>
            <a:r>
              <a:rPr lang="en-US" dirty="0" smtClean="0">
                <a:solidFill>
                  <a:srgbClr val="FF0000"/>
                </a:solidFill>
              </a:rPr>
              <a:t>Construction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Insurance</a:t>
            </a:r>
            <a:r>
              <a:rPr lang="en-US" dirty="0" smtClean="0"/>
              <a:t> related business have significantly larger cash flow per month than other industries.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3499" y="386834"/>
            <a:ext cx="514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and Average Dollar </a:t>
            </a:r>
            <a:r>
              <a:rPr lang="en-US" dirty="0" smtClean="0"/>
              <a:t>Amount </a:t>
            </a:r>
            <a:r>
              <a:rPr lang="en-US" dirty="0"/>
              <a:t>of </a:t>
            </a:r>
            <a:r>
              <a:rPr lang="en-US" dirty="0" smtClean="0"/>
              <a:t>Transactions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0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2959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  <a:r>
              <a:rPr lang="en-US" dirty="0" smtClean="0">
                <a:solidFill>
                  <a:schemeClr val="tx1"/>
                </a:solidFill>
              </a:rPr>
              <a:t>. Relationship Between IDs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871887"/>
            <a:ext cx="5408847" cy="31192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74047" y="1871887"/>
            <a:ext cx="29083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every ‘</a:t>
            </a:r>
            <a:r>
              <a:rPr lang="en-US" b="1" i="1" dirty="0" smtClean="0">
                <a:solidFill>
                  <a:srgbClr val="00B0F0"/>
                </a:solidFill>
              </a:rPr>
              <a:t>Lead ID</a:t>
            </a:r>
            <a:r>
              <a:rPr lang="en-US" dirty="0" smtClean="0"/>
              <a:t>’, it has several ‘</a:t>
            </a:r>
            <a:r>
              <a:rPr lang="en-US" b="1" i="1" dirty="0" err="1" smtClean="0">
                <a:solidFill>
                  <a:srgbClr val="00B0F0"/>
                </a:solidFill>
              </a:rPr>
              <a:t>bankid</a:t>
            </a:r>
            <a:r>
              <a:rPr lang="en-US" dirty="0" smtClean="0"/>
              <a:t>’. </a:t>
            </a:r>
          </a:p>
          <a:p>
            <a:endParaRPr lang="en-US" dirty="0"/>
          </a:p>
          <a:p>
            <a:r>
              <a:rPr lang="en-US" dirty="0" smtClean="0"/>
              <a:t>Each ‘</a:t>
            </a:r>
            <a:r>
              <a:rPr lang="en-US" b="1" i="1" dirty="0" err="1" smtClean="0">
                <a:solidFill>
                  <a:srgbClr val="00B0F0"/>
                </a:solidFill>
              </a:rPr>
              <a:t>bankid</a:t>
            </a:r>
            <a:r>
              <a:rPr lang="en-US" dirty="0" smtClean="0"/>
              <a:t>’ can have several ‘</a:t>
            </a:r>
            <a:r>
              <a:rPr lang="en-US" b="1" i="1" dirty="0" err="1" smtClean="0">
                <a:solidFill>
                  <a:srgbClr val="00B0F0"/>
                </a:solidFill>
              </a:rPr>
              <a:t>bank_account_id</a:t>
            </a:r>
            <a:r>
              <a:rPr lang="en-US" dirty="0" smtClean="0"/>
              <a:t>’.</a:t>
            </a:r>
          </a:p>
          <a:p>
            <a:endParaRPr lang="en-US" dirty="0"/>
          </a:p>
          <a:p>
            <a:r>
              <a:rPr lang="en-US" dirty="0" smtClean="0"/>
              <a:t>Every ‘</a:t>
            </a:r>
            <a:r>
              <a:rPr lang="en-US" b="1" i="1" dirty="0" err="1" smtClean="0">
                <a:solidFill>
                  <a:srgbClr val="00B0F0"/>
                </a:solidFill>
              </a:rPr>
              <a:t>bank_account_id</a:t>
            </a:r>
            <a:r>
              <a:rPr lang="en-US" dirty="0" smtClean="0"/>
              <a:t>’ have only </a:t>
            </a:r>
            <a:r>
              <a:rPr lang="en-US" dirty="0" smtClean="0">
                <a:solidFill>
                  <a:srgbClr val="FF0000"/>
                </a:solidFill>
              </a:rPr>
              <a:t>one</a:t>
            </a:r>
            <a:r>
              <a:rPr lang="en-US" dirty="0" smtClean="0"/>
              <a:t> specific corresponding ‘</a:t>
            </a:r>
            <a:r>
              <a:rPr lang="en-US" b="1" i="1" dirty="0" err="1" smtClean="0">
                <a:solidFill>
                  <a:srgbClr val="00B0F0"/>
                </a:solidFill>
              </a:rPr>
              <a:t>account_number</a:t>
            </a:r>
            <a:r>
              <a:rPr lang="en-US" dirty="0" smtClean="0"/>
              <a:t>’,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except some missing data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296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807</TotalTime>
  <Words>1400</Words>
  <Application>Microsoft Macintosh PowerPoint</Application>
  <PresentationFormat>Widescreen</PresentationFormat>
  <Paragraphs>160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Mangal</vt:lpstr>
      <vt:lpstr>Trebuchet MS</vt:lpstr>
      <vt:lpstr>Wingdings 3</vt:lpstr>
      <vt:lpstr>Facet</vt:lpstr>
      <vt:lpstr>Analysis Report  on Bank Transactions of Merchants</vt:lpstr>
      <vt:lpstr>Data Summary</vt:lpstr>
      <vt:lpstr>1. Number of Bank Accounts for Each Merchant </vt:lpstr>
      <vt:lpstr>2. Number of Months In Business </vt:lpstr>
      <vt:lpstr>3. Total and Average Number of Transactions </vt:lpstr>
      <vt:lpstr>4. Total and Average Dollar Amount of Transactions </vt:lpstr>
      <vt:lpstr>5. Transaction Details on Industry &amp; Bank Level</vt:lpstr>
      <vt:lpstr>PowerPoint Presentation</vt:lpstr>
      <vt:lpstr>6. Relationship Between IDs</vt:lpstr>
      <vt:lpstr>PowerPoint Presentation</vt:lpstr>
      <vt:lpstr>Appendix for Code</vt:lpstr>
      <vt:lpstr>Explore Transactions on Daily Basis</vt:lpstr>
      <vt:lpstr>Time Series Plot for One Account</vt:lpstr>
      <vt:lpstr>PowerPoint Presentation</vt:lpstr>
      <vt:lpstr>Time Series Plot for Different Accounts</vt:lpstr>
      <vt:lpstr>PowerPoint Presentation</vt:lpstr>
      <vt:lpstr>PowerPoint Presentation</vt:lpstr>
      <vt:lpstr>PowerPoint Presentation</vt:lpstr>
      <vt:lpstr>PowerPoint Presentation</vt:lpstr>
      <vt:lpstr>Appendix for Code</vt:lpstr>
      <vt:lpstr>Explore Cash Flow</vt:lpstr>
      <vt:lpstr>Top 5 Deposits/Total Deposits</vt:lpstr>
      <vt:lpstr>Average Number of Days Between Withdrawals</vt:lpstr>
      <vt:lpstr>Coefficient of Variance of Daily Balance</vt:lpstr>
      <vt:lpstr>Other potential dimensions</vt:lpstr>
      <vt:lpstr>PowerPoint Presentation</vt:lpstr>
      <vt:lpstr>Transaction Clusters</vt:lpstr>
      <vt:lpstr>PowerPoint Presentation</vt:lpstr>
      <vt:lpstr>PowerPoint Presentation</vt:lpstr>
      <vt:lpstr>PowerPoint Presentation</vt:lpstr>
      <vt:lpstr>PowerPoint Presentation</vt:lpstr>
      <vt:lpstr>Appendix for Code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Individual Bank Transactions of Merchants</dc:title>
  <dc:creator>Microsoft Office User</dc:creator>
  <cp:lastModifiedBy>Microsoft Office User</cp:lastModifiedBy>
  <cp:revision>138</cp:revision>
  <dcterms:created xsi:type="dcterms:W3CDTF">2019-02-19T20:34:37Z</dcterms:created>
  <dcterms:modified xsi:type="dcterms:W3CDTF">2019-03-25T22:35:01Z</dcterms:modified>
</cp:coreProperties>
</file>